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81" r:id="rId2"/>
    <p:sldId id="258" r:id="rId3"/>
    <p:sldId id="280" r:id="rId4"/>
    <p:sldId id="282" r:id="rId5"/>
    <p:sldId id="283" r:id="rId6"/>
    <p:sldId id="284" r:id="rId7"/>
    <p:sldId id="286" r:id="rId8"/>
    <p:sldId id="290" r:id="rId9"/>
    <p:sldId id="287" r:id="rId10"/>
    <p:sldId id="288" r:id="rId11"/>
    <p:sldId id="289" r:id="rId12"/>
    <p:sldId id="291" r:id="rId13"/>
    <p:sldId id="292" r:id="rId14"/>
    <p:sldId id="298" r:id="rId15"/>
    <p:sldId id="293" r:id="rId16"/>
    <p:sldId id="295" r:id="rId17"/>
    <p:sldId id="299" r:id="rId18"/>
    <p:sldId id="297" r:id="rId19"/>
    <p:sldId id="29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7BBCB4-19C2-4FFB-BA6D-5E8EBBF2A06B}" v="85" dt="2024-04-06T17:34:32.9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6973" autoAdjust="0"/>
  </p:normalViewPr>
  <p:slideViewPr>
    <p:cSldViewPr snapToGrid="0">
      <p:cViewPr varScale="1">
        <p:scale>
          <a:sx n="55" d="100"/>
          <a:sy n="55" d="100"/>
        </p:scale>
        <p:origin x="1404"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2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82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0F362-A761-429F-A518-95033F19C564}" type="datetimeFigureOut">
              <a:rPr lang="en-IN" smtClean="0"/>
              <a:pPr/>
              <a:t>06-04-2024</a:t>
            </a:fld>
            <a:endParaRPr lang="en-IN"/>
          </a:p>
        </p:txBody>
      </p:sp>
      <p:sp>
        <p:nvSpPr>
          <p:cNvPr id="104883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83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3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83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7B28E-05AE-4493-BB71-E6F58AA1D040}" type="slidenum">
              <a:rPr lang="en-IN" smtClean="0"/>
              <a:pPr/>
              <a:t>‹#›</a:t>
            </a:fld>
            <a:endParaRPr lang="en-IN"/>
          </a:p>
        </p:txBody>
      </p:sp>
    </p:spTree>
    <p:extLst>
      <p:ext uri="{BB962C8B-B14F-4D97-AF65-F5344CB8AC3E}">
        <p14:creationId xmlns:p14="http://schemas.microsoft.com/office/powerpoint/2010/main" val="38171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237AE4-E0EB-4328-AF43-69D401D3C888}"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34406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492606416"/>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2066146"/>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80302582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5153502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015061659"/>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A610AA-FA7E-49F8-B00C-57292CD2DBBA}"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58810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F55A2-E625-46B3-8FE2-80F3445F0A51}"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70519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4CFC-3B2C-44D7-8B8B-08A72C136A16}"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46647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BF8727-16FA-41E7-8EA1-39AA40D363EC}"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35750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6DD81B-B90B-4FA8-91A9-DF30CB6010B0}"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18737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72C880-E5E2-4E57-B48F-76CD5D972AA2}" type="datetime1">
              <a:rPr lang="en-IN" smtClean="0"/>
              <a:pPr/>
              <a:t>06-04-2024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9522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C7228E-4DD3-4D08-892E-FF0C1CA15D86}" type="datetime1">
              <a:rPr lang="en-IN" smtClean="0"/>
              <a:pPr/>
              <a:t>06-04-2024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67690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015D-2719-4763-8E10-47285FB65E83}" type="datetime1">
              <a:rPr lang="en-IN" smtClean="0"/>
              <a:pPr/>
              <a:t>06-04-2024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27850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EAD9A-0F0C-4633-90D4-342EE9E836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4831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EA202-E659-4DDF-A807-0AC805D63DCA}"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63673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B13CDA5-D545-4675-A882-5DC73767E80D}" type="datetime1">
              <a:rPr lang="en-IN" smtClean="0"/>
              <a:pPr/>
              <a:t>06-04-2024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B05176-A6D8-4956-B1CD-0AF285E2570E}" type="slidenum">
              <a:rPr lang="en-IN" smtClean="0"/>
              <a:pPr/>
              <a:t>‹#›</a:t>
            </a:fld>
            <a:endParaRPr lang="en-IN"/>
          </a:p>
        </p:txBody>
      </p:sp>
    </p:spTree>
    <p:extLst>
      <p:ext uri="{BB962C8B-B14F-4D97-AF65-F5344CB8AC3E}">
        <p14:creationId xmlns:p14="http://schemas.microsoft.com/office/powerpoint/2010/main" val="2211439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earchenterpriseai.techtarget.com/definition/convolutional-neural-network"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towardsdatascience.com/convolutional-neural-networks-explained-9cc5188c4939"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A22348-0D2E-5043-C9B4-21B8D3C32DC3}"/>
              </a:ext>
            </a:extLst>
          </p:cNvPr>
          <p:cNvSpPr>
            <a:spLocks noGrp="1"/>
          </p:cNvSpPr>
          <p:nvPr>
            <p:ph type="dt" sz="half" idx="10"/>
          </p:nvPr>
        </p:nvSpPr>
        <p:spPr/>
        <p:txBody>
          <a:bodyPr/>
          <a:lstStyle/>
          <a:p>
            <a:fld id="{357D015D-2719-4763-8E10-47285FB65E83}" type="datetime1">
              <a:rPr lang="en-IN" smtClean="0"/>
              <a:pPr/>
              <a:t>06-04-2024</a:t>
            </a:fld>
            <a:endParaRPr lang="en-IN" dirty="0"/>
          </a:p>
        </p:txBody>
      </p:sp>
      <p:pic>
        <p:nvPicPr>
          <p:cNvPr id="4" name="Picture 3" descr="A close up of a document&#10;&#10;Description automatically generated">
            <a:extLst>
              <a:ext uri="{FF2B5EF4-FFF2-40B4-BE49-F238E27FC236}">
                <a16:creationId xmlns:a16="http://schemas.microsoft.com/office/drawing/2014/main" id="{ECE660F4-6781-DB66-E8F3-003FB52A3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7336" y="72503"/>
            <a:ext cx="9600881" cy="1112516"/>
          </a:xfrm>
          <a:prstGeom prst="rect">
            <a:avLst/>
          </a:prstGeom>
          <a:noFill/>
          <a:ln>
            <a:noFill/>
          </a:ln>
        </p:spPr>
      </p:pic>
      <p:sp>
        <p:nvSpPr>
          <p:cNvPr id="6" name="TextBox 5">
            <a:extLst>
              <a:ext uri="{FF2B5EF4-FFF2-40B4-BE49-F238E27FC236}">
                <a16:creationId xmlns:a16="http://schemas.microsoft.com/office/drawing/2014/main" id="{BFF92390-3B80-1FF0-3890-3645A715E494}"/>
              </a:ext>
            </a:extLst>
          </p:cNvPr>
          <p:cNvSpPr txBox="1"/>
          <p:nvPr/>
        </p:nvSpPr>
        <p:spPr>
          <a:xfrm>
            <a:off x="1504258" y="1356647"/>
            <a:ext cx="9600880" cy="504625"/>
          </a:xfrm>
          <a:prstGeom prst="rect">
            <a:avLst/>
          </a:prstGeom>
          <a:noFill/>
        </p:spPr>
        <p:txBody>
          <a:bodyPr wrap="square">
            <a:spAutoFit/>
          </a:bodyPr>
          <a:lstStyle/>
          <a:p>
            <a:pPr algn="ctr">
              <a:lnSpc>
                <a:spcPct val="150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DEPARTMENT OF ARTIFICIAL INTELLIGENCE AND DATA SCIENCE</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60F01BB-73DE-589D-32E0-DA86AC84F9E5}"/>
              </a:ext>
            </a:extLst>
          </p:cNvPr>
          <p:cNvSpPr txBox="1"/>
          <p:nvPr/>
        </p:nvSpPr>
        <p:spPr>
          <a:xfrm>
            <a:off x="3241962" y="2169248"/>
            <a:ext cx="7119649" cy="687368"/>
          </a:xfrm>
          <a:prstGeom prst="rect">
            <a:avLst/>
          </a:prstGeom>
          <a:noFill/>
        </p:spPr>
        <p:txBody>
          <a:bodyPr wrap="square">
            <a:spAutoFit/>
          </a:bodyPr>
          <a:lstStyle/>
          <a:p>
            <a:pPr marL="1052195" marR="5080" indent="-1040130" algn="ctr">
              <a:lnSpc>
                <a:spcPct val="80000"/>
              </a:lnSpc>
              <a:spcBef>
                <a:spcPts val="760"/>
              </a:spcBef>
            </a:pPr>
            <a:r>
              <a:rPr lang="en-US" sz="2000" b="1" spc="5" dirty="0">
                <a:solidFill>
                  <a:srgbClr val="FF0000"/>
                </a:solidFill>
                <a:latin typeface="Times New Roman"/>
                <a:cs typeface="Times New Roman"/>
              </a:rPr>
              <a:t>Artificial Neural Networks and Deep Learning: 21ADG64</a:t>
            </a:r>
          </a:p>
          <a:p>
            <a:pPr marL="1052195" marR="5080" indent="-1040130" algn="ctr">
              <a:lnSpc>
                <a:spcPct val="80000"/>
              </a:lnSpc>
              <a:spcBef>
                <a:spcPts val="760"/>
              </a:spcBef>
            </a:pPr>
            <a:r>
              <a:rPr lang="en-US" sz="2000" b="1" spc="5" dirty="0">
                <a:solidFill>
                  <a:srgbClr val="FF0000"/>
                </a:solidFill>
                <a:latin typeface="Times New Roman"/>
                <a:cs typeface="Times New Roman"/>
              </a:rPr>
              <a:t>LA1 - Seminar </a:t>
            </a:r>
            <a:endParaRPr lang="en-US" sz="2000" dirty="0">
              <a:solidFill>
                <a:srgbClr val="FF0000"/>
              </a:solidFill>
              <a:latin typeface="Times New Roman"/>
              <a:cs typeface="Times New Roman"/>
            </a:endParaRPr>
          </a:p>
        </p:txBody>
      </p:sp>
      <p:sp>
        <p:nvSpPr>
          <p:cNvPr id="10" name="TextBox 9">
            <a:extLst>
              <a:ext uri="{FF2B5EF4-FFF2-40B4-BE49-F238E27FC236}">
                <a16:creationId xmlns:a16="http://schemas.microsoft.com/office/drawing/2014/main" id="{85702FBC-980D-320D-6F0A-680362F85E07}"/>
              </a:ext>
            </a:extLst>
          </p:cNvPr>
          <p:cNvSpPr txBox="1"/>
          <p:nvPr/>
        </p:nvSpPr>
        <p:spPr>
          <a:xfrm>
            <a:off x="4621767" y="3148021"/>
            <a:ext cx="3495538" cy="369332"/>
          </a:xfrm>
          <a:prstGeom prst="rect">
            <a:avLst/>
          </a:prstGeom>
          <a:noFill/>
        </p:spPr>
        <p:txBody>
          <a:bodyPr wrap="square">
            <a:spAutoFit/>
          </a:bodyPr>
          <a:lstStyle/>
          <a:p>
            <a:pPr algn="ctr"/>
            <a:r>
              <a:rPr lang="en-US" sz="1800" b="1" dirty="0">
                <a:solidFill>
                  <a:schemeClr val="dk1"/>
                </a:solidFill>
              </a:rPr>
              <a:t>“CNN ARCHITECTURE”</a:t>
            </a:r>
            <a:endParaRPr lang="en-IN" dirty="0"/>
          </a:p>
        </p:txBody>
      </p:sp>
      <p:sp>
        <p:nvSpPr>
          <p:cNvPr id="14" name="TextBox 13">
            <a:extLst>
              <a:ext uri="{FF2B5EF4-FFF2-40B4-BE49-F238E27FC236}">
                <a16:creationId xmlns:a16="http://schemas.microsoft.com/office/drawing/2014/main" id="{90C8DD4E-DF07-E20F-4439-753A7008841F}"/>
              </a:ext>
            </a:extLst>
          </p:cNvPr>
          <p:cNvSpPr txBox="1"/>
          <p:nvPr/>
        </p:nvSpPr>
        <p:spPr>
          <a:xfrm>
            <a:off x="4997936" y="3860436"/>
            <a:ext cx="2743200" cy="1087477"/>
          </a:xfrm>
          <a:prstGeom prst="rect">
            <a:avLst/>
          </a:prstGeom>
          <a:noFill/>
        </p:spPr>
        <p:txBody>
          <a:bodyPr wrap="square">
            <a:spAutoFit/>
          </a:bodyPr>
          <a:lstStyle/>
          <a:p>
            <a:pPr marL="12700" algn="ctr">
              <a:lnSpc>
                <a:spcPct val="150000"/>
              </a:lnSpc>
              <a:spcBef>
                <a:spcPts val="100"/>
              </a:spcBef>
            </a:pPr>
            <a:r>
              <a:rPr lang="en-US" b="1" spc="-15" dirty="0">
                <a:solidFill>
                  <a:srgbClr val="002060"/>
                </a:solidFill>
                <a:latin typeface="Times New Roman" pitchFamily="18" charset="0"/>
                <a:cs typeface="Times New Roman" pitchFamily="18" charset="0"/>
              </a:rPr>
              <a:t>Presented By</a:t>
            </a:r>
          </a:p>
          <a:p>
            <a:pPr marL="12700" algn="ctr">
              <a:spcBef>
                <a:spcPts val="100"/>
              </a:spcBef>
            </a:pPr>
            <a:r>
              <a:rPr lang="en-US" dirty="0">
                <a:latin typeface="Times New Roman" pitchFamily="18" charset="0"/>
                <a:cs typeface="Times New Roman" pitchFamily="18" charset="0"/>
              </a:rPr>
              <a:t>R DEEKSHA</a:t>
            </a:r>
            <a:endParaRPr lang="en-US" sz="1800" dirty="0">
              <a:latin typeface="Times New Roman" pitchFamily="18" charset="0"/>
              <a:cs typeface="Times New Roman" pitchFamily="18" charset="0"/>
            </a:endParaRPr>
          </a:p>
          <a:p>
            <a:pPr marL="12700" algn="ctr">
              <a:spcBef>
                <a:spcPts val="100"/>
              </a:spcBef>
            </a:pPr>
            <a:r>
              <a:rPr lang="en-US" dirty="0">
                <a:latin typeface="Times New Roman" pitchFamily="18" charset="0"/>
                <a:cs typeface="Times New Roman" pitchFamily="18" charset="0"/>
              </a:rPr>
              <a:t>1NT21AD038</a:t>
            </a:r>
            <a:endParaRPr lang="en-US" sz="1800" dirty="0">
              <a:latin typeface="Times New Roman" pitchFamily="18" charset="0"/>
              <a:cs typeface="Times New Roman" pitchFamily="18" charset="0"/>
            </a:endParaRPr>
          </a:p>
        </p:txBody>
      </p:sp>
      <p:sp>
        <p:nvSpPr>
          <p:cNvPr id="16" name="TextBox 15">
            <a:extLst>
              <a:ext uri="{FF2B5EF4-FFF2-40B4-BE49-F238E27FC236}">
                <a16:creationId xmlns:a16="http://schemas.microsoft.com/office/drawing/2014/main" id="{5503E9DA-CFCD-1FF0-4E68-A332FF4591C6}"/>
              </a:ext>
            </a:extLst>
          </p:cNvPr>
          <p:cNvSpPr txBox="1"/>
          <p:nvPr/>
        </p:nvSpPr>
        <p:spPr>
          <a:xfrm>
            <a:off x="3321536" y="5290996"/>
            <a:ext cx="6096000" cy="873572"/>
          </a:xfrm>
          <a:prstGeom prst="rect">
            <a:avLst/>
          </a:prstGeom>
          <a:noFill/>
        </p:spPr>
        <p:txBody>
          <a:bodyPr wrap="square">
            <a:spAutoFit/>
          </a:bodyPr>
          <a:lstStyle/>
          <a:p>
            <a:pPr marL="12700" algn="ctr">
              <a:lnSpc>
                <a:spcPct val="150000"/>
              </a:lnSpc>
              <a:spcBef>
                <a:spcPts val="100"/>
              </a:spcBef>
            </a:pPr>
            <a:r>
              <a:rPr lang="en-US" b="1" spc="-5" dirty="0">
                <a:solidFill>
                  <a:srgbClr val="002060"/>
                </a:solidFill>
                <a:latin typeface="Times New Roman" pitchFamily="18" charset="0"/>
                <a:cs typeface="Times New Roman" pitchFamily="18" charset="0"/>
              </a:rPr>
              <a:t>Name of the Course Instructor</a:t>
            </a:r>
            <a:br>
              <a:rPr lang="en-US" spc="-5" dirty="0">
                <a:solidFill>
                  <a:schemeClr val="accent3">
                    <a:lumMod val="50000"/>
                  </a:schemeClr>
                </a:solidFill>
                <a:latin typeface="Times New Roman" pitchFamily="18" charset="0"/>
                <a:cs typeface="Times New Roman" pitchFamily="18" charset="0"/>
              </a:rPr>
            </a:br>
            <a:r>
              <a:rPr lang="en-US" dirty="0">
                <a:solidFill>
                  <a:schemeClr val="dk1"/>
                </a:solidFill>
                <a:latin typeface="Times New Roman" pitchFamily="18" charset="0"/>
                <a:ea typeface="Times New Roman"/>
                <a:cs typeface="Times New Roman" pitchFamily="18" charset="0"/>
                <a:sym typeface="Times New Roman"/>
              </a:rPr>
              <a:t>Dr Meenakshi</a:t>
            </a:r>
            <a:endParaRPr lang="en-US" dirty="0">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368677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METHODOLOGY AND APPROACH</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4" name="Rectangle 1">
            <a:extLst>
              <a:ext uri="{FF2B5EF4-FFF2-40B4-BE49-F238E27FC236}">
                <a16:creationId xmlns:a16="http://schemas.microsoft.com/office/drawing/2014/main" id="{1B6AE5B4-C66A-680F-2715-EBF5AA2BB362}"/>
              </a:ext>
            </a:extLst>
          </p:cNvPr>
          <p:cNvSpPr>
            <a:spLocks noGrp="1" noChangeArrowheads="1"/>
          </p:cNvSpPr>
          <p:nvPr>
            <p:ph idx="1"/>
          </p:nvPr>
        </p:nvSpPr>
        <p:spPr bwMode="auto">
          <a:xfrm>
            <a:off x="1189950" y="1473423"/>
            <a:ext cx="105642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How pooling layer works..</a:t>
            </a:r>
          </a:p>
        </p:txBody>
      </p:sp>
      <p:pic>
        <p:nvPicPr>
          <p:cNvPr id="5" name="Picture 4">
            <a:extLst>
              <a:ext uri="{FF2B5EF4-FFF2-40B4-BE49-F238E27FC236}">
                <a16:creationId xmlns:a16="http://schemas.microsoft.com/office/drawing/2014/main" id="{119EF7D0-BD61-1E4D-E1E4-F6831C3AC015}"/>
              </a:ext>
            </a:extLst>
          </p:cNvPr>
          <p:cNvPicPr>
            <a:picLocks noChangeAspect="1"/>
          </p:cNvPicPr>
          <p:nvPr/>
        </p:nvPicPr>
        <p:blipFill>
          <a:blip r:embed="rId3"/>
          <a:stretch>
            <a:fillRect/>
          </a:stretch>
        </p:blipFill>
        <p:spPr>
          <a:xfrm>
            <a:off x="474562" y="2137439"/>
            <a:ext cx="7836061" cy="4161043"/>
          </a:xfrm>
          <a:prstGeom prst="rect">
            <a:avLst/>
          </a:prstGeom>
        </p:spPr>
      </p:pic>
      <p:sp>
        <p:nvSpPr>
          <p:cNvPr id="7" name="TextBox 6">
            <a:extLst>
              <a:ext uri="{FF2B5EF4-FFF2-40B4-BE49-F238E27FC236}">
                <a16:creationId xmlns:a16="http://schemas.microsoft.com/office/drawing/2014/main" id="{2ADF916C-4D26-A7A6-F655-77C348E46953}"/>
              </a:ext>
            </a:extLst>
          </p:cNvPr>
          <p:cNvSpPr txBox="1"/>
          <p:nvPr/>
        </p:nvSpPr>
        <p:spPr>
          <a:xfrm>
            <a:off x="8565031" y="3168587"/>
            <a:ext cx="3293293" cy="1754326"/>
          </a:xfrm>
          <a:prstGeom prst="rect">
            <a:avLst/>
          </a:prstGeom>
          <a:noFill/>
        </p:spPr>
        <p:txBody>
          <a:bodyPr wrap="square">
            <a:spAutoFit/>
          </a:bodyPr>
          <a:lstStyle/>
          <a:p>
            <a:pPr algn="l" fontAlgn="base"/>
            <a:r>
              <a:rPr lang="en-IN" b="1" i="0" dirty="0">
                <a:effectLst/>
                <a:latin typeface="Nunito" pitchFamily="2" charset="0"/>
              </a:rPr>
              <a:t>Types of Pooling Layers</a:t>
            </a:r>
            <a:r>
              <a:rPr lang="en-IN" b="1" dirty="0">
                <a:latin typeface="Nunito" pitchFamily="2" charset="0"/>
              </a:rPr>
              <a:t>:</a:t>
            </a:r>
          </a:p>
          <a:p>
            <a:pPr algn="l" fontAlgn="base"/>
            <a:endParaRPr lang="en-IN" b="1" dirty="0">
              <a:latin typeface="Nunito" pitchFamily="2" charset="0"/>
            </a:endParaRPr>
          </a:p>
          <a:p>
            <a:pPr algn="l" fontAlgn="base"/>
            <a:r>
              <a:rPr lang="en-IN" b="1" i="0" dirty="0">
                <a:effectLst/>
                <a:latin typeface="Nunito" pitchFamily="2" charset="0"/>
              </a:rPr>
              <a:t>MAX pooling</a:t>
            </a:r>
          </a:p>
          <a:p>
            <a:pPr algn="l" fontAlgn="base"/>
            <a:r>
              <a:rPr lang="en-IN" b="1" dirty="0">
                <a:latin typeface="Nunito" pitchFamily="2" charset="0"/>
              </a:rPr>
              <a:t>AVG pooling</a:t>
            </a:r>
          </a:p>
          <a:p>
            <a:pPr algn="l" fontAlgn="base"/>
            <a:endParaRPr lang="en-IN" b="1" i="0" dirty="0">
              <a:effectLst/>
              <a:latin typeface="Nunito" pitchFamily="2" charset="0"/>
            </a:endParaRPr>
          </a:p>
          <a:p>
            <a:pPr algn="l" fontAlgn="base"/>
            <a:endParaRPr lang="en-IN" b="1" i="0" dirty="0">
              <a:solidFill>
                <a:srgbClr val="FFFFFF"/>
              </a:solidFill>
              <a:effectLst/>
              <a:latin typeface="Nunito" pitchFamily="2" charset="0"/>
            </a:endParaRPr>
          </a:p>
        </p:txBody>
      </p:sp>
    </p:spTree>
    <p:extLst>
      <p:ext uri="{BB962C8B-B14F-4D97-AF65-F5344CB8AC3E}">
        <p14:creationId xmlns:p14="http://schemas.microsoft.com/office/powerpoint/2010/main" val="1521462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METHODOLOGY AND APPROACH</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6" name="Rectangle 1">
            <a:extLst>
              <a:ext uri="{FF2B5EF4-FFF2-40B4-BE49-F238E27FC236}">
                <a16:creationId xmlns:a16="http://schemas.microsoft.com/office/drawing/2014/main" id="{3C81AFDD-F5D2-E68C-6A13-D9B839348D37}"/>
              </a:ext>
            </a:extLst>
          </p:cNvPr>
          <p:cNvSpPr>
            <a:spLocks noGrp="1" noChangeArrowheads="1"/>
          </p:cNvSpPr>
          <p:nvPr>
            <p:ph idx="1"/>
          </p:nvPr>
        </p:nvSpPr>
        <p:spPr bwMode="auto">
          <a:xfrm>
            <a:off x="1922411" y="2168737"/>
            <a:ext cx="928096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Fully connected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As in a regular FCNN, all neurons in this layer are fully connected to all neurons in the layer that comes before and after. Because of this, it can be calculated using the standard method of matrix multiplication and bias effect. </a:t>
            </a:r>
            <a:br>
              <a:rPr kumimoji="0" lang="en-US" altLang="en-US" sz="2800" b="0" i="0" u="none" strike="noStrike" cap="none" normalizeH="0" baseline="0" dirty="0">
                <a:ln>
                  <a:noFill/>
                </a:ln>
                <a:solidFill>
                  <a:schemeClr val="tx1"/>
                </a:solidFill>
                <a:effectLst/>
                <a:latin typeface="Arial" panose="020B0604020202020204" pitchFamily="34" charset="0"/>
              </a:rPr>
            </a:b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The representation between the input and the output is mapped with the aid of the FC layer.</a:t>
            </a:r>
          </a:p>
        </p:txBody>
      </p:sp>
    </p:spTree>
    <p:extLst>
      <p:ext uri="{BB962C8B-B14F-4D97-AF65-F5344CB8AC3E}">
        <p14:creationId xmlns:p14="http://schemas.microsoft.com/office/powerpoint/2010/main" val="154164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METHODOLOGY AND APPROACH</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6" name="Rectangle 1">
            <a:extLst>
              <a:ext uri="{FF2B5EF4-FFF2-40B4-BE49-F238E27FC236}">
                <a16:creationId xmlns:a16="http://schemas.microsoft.com/office/drawing/2014/main" id="{3C81AFDD-F5D2-E68C-6A13-D9B839348D37}"/>
              </a:ext>
            </a:extLst>
          </p:cNvPr>
          <p:cNvSpPr>
            <a:spLocks noGrp="1" noChangeArrowheads="1"/>
          </p:cNvSpPr>
          <p:nvPr>
            <p:ph idx="1"/>
          </p:nvPr>
        </p:nvSpPr>
        <p:spPr bwMode="auto">
          <a:xfrm>
            <a:off x="1922411" y="1568574"/>
            <a:ext cx="10002614"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Designing a Convolutional Neural Network:</a:t>
            </a:r>
          </a:p>
          <a:p>
            <a:pPr algn="l"/>
            <a:r>
              <a:rPr lang="en-IN" sz="2800" b="0" i="0" dirty="0">
                <a:solidFill>
                  <a:srgbClr val="242424"/>
                </a:solidFill>
                <a:effectLst/>
                <a:latin typeface="source-serif-pro"/>
              </a:rPr>
              <a:t>Our convolutional neural network has architecture as follows:</a:t>
            </a:r>
          </a:p>
          <a:p>
            <a:pPr algn="l"/>
            <a:r>
              <a:rPr lang="en-IN" sz="2800" b="0" i="0" dirty="0">
                <a:solidFill>
                  <a:srgbClr val="242424"/>
                </a:solidFill>
                <a:effectLst/>
                <a:latin typeface="source-serif-pro"/>
              </a:rPr>
              <a:t>[INPUT]</a:t>
            </a:r>
          </a:p>
          <a:p>
            <a:pPr algn="l"/>
            <a:r>
              <a:rPr lang="en-IN" sz="2800" b="0" i="0" dirty="0">
                <a:solidFill>
                  <a:srgbClr val="242424"/>
                </a:solidFill>
                <a:effectLst/>
                <a:latin typeface="source-serif-pro"/>
              </a:rPr>
              <a:t>→[CONV 1] → [BATCH NORM] → [</a:t>
            </a:r>
            <a:r>
              <a:rPr lang="en-IN" sz="2800" b="0" i="0" dirty="0" err="1">
                <a:solidFill>
                  <a:srgbClr val="242424"/>
                </a:solidFill>
                <a:effectLst/>
                <a:latin typeface="source-serif-pro"/>
              </a:rPr>
              <a:t>ReLU</a:t>
            </a:r>
            <a:r>
              <a:rPr lang="en-IN" sz="2800" b="0" i="0" dirty="0">
                <a:solidFill>
                  <a:srgbClr val="242424"/>
                </a:solidFill>
                <a:effectLst/>
                <a:latin typeface="source-serif-pro"/>
              </a:rPr>
              <a:t>] → [POOL 1]</a:t>
            </a:r>
          </a:p>
          <a:p>
            <a:pPr algn="l"/>
            <a:r>
              <a:rPr lang="en-IN" sz="2800" b="0" i="0" dirty="0">
                <a:solidFill>
                  <a:srgbClr val="242424"/>
                </a:solidFill>
                <a:effectLst/>
                <a:latin typeface="source-serif-pro"/>
              </a:rPr>
              <a:t>→ [CONV 2] → [BATCH NORM] → [</a:t>
            </a:r>
            <a:r>
              <a:rPr lang="en-IN" sz="2800" b="0" i="0" dirty="0" err="1">
                <a:solidFill>
                  <a:srgbClr val="242424"/>
                </a:solidFill>
                <a:effectLst/>
                <a:latin typeface="source-serif-pro"/>
              </a:rPr>
              <a:t>ReLU</a:t>
            </a:r>
            <a:r>
              <a:rPr lang="en-IN" sz="2800" b="0" i="0" dirty="0">
                <a:solidFill>
                  <a:srgbClr val="242424"/>
                </a:solidFill>
                <a:effectLst/>
                <a:latin typeface="source-serif-pro"/>
              </a:rPr>
              <a:t>] → [POOL 2]</a:t>
            </a:r>
          </a:p>
          <a:p>
            <a:pPr algn="l"/>
            <a:r>
              <a:rPr lang="en-IN" sz="2800" b="0" i="0" dirty="0">
                <a:solidFill>
                  <a:srgbClr val="242424"/>
                </a:solidFill>
                <a:effectLst/>
                <a:latin typeface="source-serif-pro"/>
              </a:rPr>
              <a:t>→ [FC LAYER] → [RESULT]</a:t>
            </a:r>
            <a:endParaRPr lang="en-IN" sz="2800" dirty="0">
              <a:solidFill>
                <a:srgbClr val="242424"/>
              </a:solidFill>
              <a:latin typeface="source-serif-pro"/>
            </a:endParaRPr>
          </a:p>
          <a:p>
            <a:pPr marL="0" indent="0" algn="l">
              <a:buNone/>
            </a:pPr>
            <a:r>
              <a:rPr lang="en-IN" sz="2800" b="0" i="0" dirty="0">
                <a:solidFill>
                  <a:srgbClr val="242424"/>
                </a:solidFill>
                <a:effectLst/>
                <a:latin typeface="source-serif-pro"/>
              </a:rPr>
              <a:t>We can use any activation function like </a:t>
            </a:r>
            <a:r>
              <a:rPr lang="en-IN" sz="2800" b="0" i="0" dirty="0" err="1">
                <a:solidFill>
                  <a:srgbClr val="242424"/>
                </a:solidFill>
                <a:effectLst/>
                <a:latin typeface="source-serif-pro"/>
              </a:rPr>
              <a:t>sigmoid,tanh</a:t>
            </a:r>
            <a:r>
              <a:rPr lang="en-IN" sz="2800" b="0" i="0" dirty="0">
                <a:solidFill>
                  <a:srgbClr val="242424"/>
                </a:solidFill>
                <a:effectLst/>
                <a:latin typeface="source-serif-pro"/>
              </a:rPr>
              <a:t>  instead </a:t>
            </a:r>
            <a:r>
              <a:rPr lang="en-IN" sz="2800" dirty="0">
                <a:solidFill>
                  <a:srgbClr val="242424"/>
                </a:solidFill>
                <a:latin typeface="source-serif-pro"/>
              </a:rPr>
              <a:t>of </a:t>
            </a:r>
            <a:r>
              <a:rPr lang="en-IN" sz="2800" dirty="0" err="1">
                <a:solidFill>
                  <a:srgbClr val="242424"/>
                </a:solidFill>
                <a:latin typeface="source-serif-pro"/>
              </a:rPr>
              <a:t>ReLu</a:t>
            </a:r>
            <a:r>
              <a:rPr lang="en-IN" sz="2800" dirty="0">
                <a:solidFill>
                  <a:srgbClr val="242424"/>
                </a:solidFill>
                <a:latin typeface="source-serif-pro"/>
              </a:rPr>
              <a:t>. We can also add as many </a:t>
            </a:r>
            <a:r>
              <a:rPr lang="en-IN" sz="2800" dirty="0" err="1">
                <a:solidFill>
                  <a:srgbClr val="242424"/>
                </a:solidFill>
                <a:latin typeface="source-serif-pro"/>
              </a:rPr>
              <a:t>Convulational</a:t>
            </a:r>
            <a:r>
              <a:rPr lang="en-IN" sz="2800" dirty="0">
                <a:solidFill>
                  <a:srgbClr val="242424"/>
                </a:solidFill>
                <a:latin typeface="source-serif-pro"/>
              </a:rPr>
              <a:t> layer as required.</a:t>
            </a:r>
            <a:endParaRPr lang="en-IN" sz="2800" b="0" i="0" dirty="0">
              <a:solidFill>
                <a:srgbClr val="242424"/>
              </a:solidFill>
              <a:effectLst/>
              <a:latin typeface="source-serif-pr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459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RESULT AND ANALYSIS</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3" name="Rectangle 1">
            <a:extLst>
              <a:ext uri="{FF2B5EF4-FFF2-40B4-BE49-F238E27FC236}">
                <a16:creationId xmlns:a16="http://schemas.microsoft.com/office/drawing/2014/main" id="{3A6B89DE-1B22-0CFA-16C4-07FCDCE08E13}"/>
              </a:ext>
            </a:extLst>
          </p:cNvPr>
          <p:cNvSpPr>
            <a:spLocks noGrp="1" noChangeArrowheads="1"/>
          </p:cNvSpPr>
          <p:nvPr>
            <p:ph idx="1"/>
          </p:nvPr>
        </p:nvSpPr>
        <p:spPr bwMode="auto">
          <a:xfrm>
            <a:off x="1094693" y="1387807"/>
            <a:ext cx="1060913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We feed the first convolutional layer an input image. Activation maps are obtained from the convoluted output. In order to move forward, the filters used in the convolution layer extract pertinent features from the input image. </a:t>
            </a: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Different features will be provided by each filter to help with accurate class prediction. Valid padding is used since it helps to reduce the number of features; in the event that we need to maintain the size of the image, we use the same padding (zero padding). </a:t>
            </a: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number of parameters is then further decreased by adding pooling layers. </a:t>
            </a: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 number of pooling and convolutional layers are added prior to prediction. </a:t>
            </a:r>
          </a:p>
        </p:txBody>
      </p:sp>
    </p:spTree>
    <p:extLst>
      <p:ext uri="{BB962C8B-B14F-4D97-AF65-F5344CB8AC3E}">
        <p14:creationId xmlns:p14="http://schemas.microsoft.com/office/powerpoint/2010/main" val="321950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RESULT AND ANALYSIS</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3" name="Rectangle 1">
            <a:extLst>
              <a:ext uri="{FF2B5EF4-FFF2-40B4-BE49-F238E27FC236}">
                <a16:creationId xmlns:a16="http://schemas.microsoft.com/office/drawing/2014/main" id="{3A6B89DE-1B22-0CFA-16C4-07FCDCE08E13}"/>
              </a:ext>
            </a:extLst>
          </p:cNvPr>
          <p:cNvSpPr>
            <a:spLocks noGrp="1" noChangeArrowheads="1"/>
          </p:cNvSpPr>
          <p:nvPr>
            <p:ph idx="1"/>
          </p:nvPr>
        </p:nvSpPr>
        <p:spPr bwMode="auto">
          <a:xfrm>
            <a:off x="1420342" y="1769151"/>
            <a:ext cx="1008755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Convolutional layer help in extracting features. As we go deeper in the network more specific features are extracted as compared to a shallow network where the features extracted are more generic.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output layer in a CNN as mentioned previously is a fully connected layer, where the input from the other layers is flattened and sent so as the transform the output into the number of classes as desired by the network.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output is then generated through the output layer and is compared to the output layer for error generation. A loss function is defined in the fully connected output layer to compute the mean square loss. </a:t>
            </a:r>
          </a:p>
        </p:txBody>
      </p:sp>
    </p:spTree>
    <p:extLst>
      <p:ext uri="{BB962C8B-B14F-4D97-AF65-F5344CB8AC3E}">
        <p14:creationId xmlns:p14="http://schemas.microsoft.com/office/powerpoint/2010/main" val="2835695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7"/>
            <a:ext cx="9280962" cy="1280555"/>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CONCLUSION AND FUTURE RECOMMENDATION</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6" name="Rectangle 1">
            <a:extLst>
              <a:ext uri="{FF2B5EF4-FFF2-40B4-BE49-F238E27FC236}">
                <a16:creationId xmlns:a16="http://schemas.microsoft.com/office/drawing/2014/main" id="{3C81AFDD-F5D2-E68C-6A13-D9B839348D37}"/>
              </a:ext>
            </a:extLst>
          </p:cNvPr>
          <p:cNvSpPr>
            <a:spLocks noGrp="1" noChangeArrowheads="1"/>
          </p:cNvSpPr>
          <p:nvPr>
            <p:ph idx="1"/>
          </p:nvPr>
        </p:nvSpPr>
        <p:spPr bwMode="auto">
          <a:xfrm>
            <a:off x="1922411" y="2262401"/>
            <a:ext cx="932589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spcBef>
                <a:spcPct val="0"/>
              </a:spcBef>
              <a:spcAft>
                <a:spcPct val="0"/>
              </a:spcAft>
              <a:buClrTx/>
              <a:buNone/>
            </a:pPr>
            <a:r>
              <a:rPr lang="en-US" sz="2800" dirty="0">
                <a:solidFill>
                  <a:schemeClr val="tx1"/>
                </a:solidFill>
                <a:latin typeface="Söhne"/>
              </a:rPr>
              <a:t>Thus ,</a:t>
            </a:r>
            <a:r>
              <a:rPr lang="en-US" sz="2800" b="0" i="0" dirty="0">
                <a:solidFill>
                  <a:schemeClr val="tx1"/>
                </a:solidFill>
                <a:effectLst/>
                <a:latin typeface="Söhne"/>
              </a:rPr>
              <a:t>CNNs (Convolutional Neural Networks) are deep learning algorithms commonly used for tasks like </a:t>
            </a:r>
            <a:r>
              <a:rPr lang="en-US" sz="2800" b="1" i="0" dirty="0">
                <a:solidFill>
                  <a:schemeClr val="tx1"/>
                </a:solidFill>
                <a:effectLst/>
                <a:latin typeface="Söhne"/>
              </a:rPr>
              <a:t>image classification, object detection, recommendation system and semantic segmentation</a:t>
            </a:r>
            <a:r>
              <a:rPr lang="en-US" sz="2800" b="0" i="0" dirty="0">
                <a:solidFill>
                  <a:schemeClr val="tx1"/>
                </a:solidFill>
                <a:effectLst/>
                <a:latin typeface="Söhne"/>
              </a:rPr>
              <a:t>. It may also involve accuracy metrics, while analysis includes evaluating misclassifications, examining object localization accuracy, and optimizing computational efficiency through architecture and training adjustment.</a:t>
            </a: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0518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7"/>
            <a:ext cx="9280962" cy="654033"/>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DEMO VIDEO OF CODE</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7" name="Content Placeholder 6">
            <a:extLst>
              <a:ext uri="{FF2B5EF4-FFF2-40B4-BE49-F238E27FC236}">
                <a16:creationId xmlns:a16="http://schemas.microsoft.com/office/drawing/2014/main" id="{304D7FFF-B3E7-8E9A-D45C-5C33DEE20D0C}"/>
              </a:ext>
            </a:extLst>
          </p:cNvPr>
          <p:cNvSpPr>
            <a:spLocks noGrp="1"/>
          </p:cNvSpPr>
          <p:nvPr>
            <p:ph idx="1"/>
          </p:nvPr>
        </p:nvSpPr>
        <p:spPr/>
        <p:txBody>
          <a:bodyPr>
            <a:normAutofit/>
          </a:bodyPr>
          <a:lstStyle/>
          <a:p>
            <a:r>
              <a:rPr lang="en-IN" sz="2400" dirty="0">
                <a:latin typeface="Arial" panose="020B0604020202020204" pitchFamily="34" charset="0"/>
                <a:cs typeface="Arial" panose="020B0604020202020204" pitchFamily="34" charset="0"/>
              </a:rPr>
              <a:t>The demo video consists of the code for CNN where we use CNN to do image classification.</a:t>
            </a:r>
          </a:p>
          <a:p>
            <a:r>
              <a:rPr lang="en-IN" sz="2400" dirty="0">
                <a:latin typeface="Arial" panose="020B0604020202020204" pitchFamily="34" charset="0"/>
                <a:cs typeface="Arial" panose="020B0604020202020204" pitchFamily="34" charset="0"/>
              </a:rPr>
              <a:t>The model is trained on the dataset with horses and humans with the known labels.</a:t>
            </a:r>
          </a:p>
          <a:p>
            <a:r>
              <a:rPr lang="en-IN" sz="2400" dirty="0">
                <a:latin typeface="Arial" panose="020B0604020202020204" pitchFamily="34" charset="0"/>
                <a:cs typeface="Arial" panose="020B0604020202020204" pitchFamily="34" charset="0"/>
              </a:rPr>
              <a:t>Then prediction can be done by uploading an image.</a:t>
            </a:r>
          </a:p>
          <a:p>
            <a:r>
              <a:rPr lang="en-IN" sz="2400" dirty="0">
                <a:latin typeface="Arial" panose="020B0604020202020204" pitchFamily="34" charset="0"/>
                <a:cs typeface="Arial" panose="020B0604020202020204" pitchFamily="34" charset="0"/>
              </a:rPr>
              <a:t>We can even see the layers of CNN through the code.  </a:t>
            </a:r>
          </a:p>
        </p:txBody>
      </p:sp>
    </p:spTree>
    <p:extLst>
      <p:ext uri="{BB962C8B-B14F-4D97-AF65-F5344CB8AC3E}">
        <p14:creationId xmlns:p14="http://schemas.microsoft.com/office/powerpoint/2010/main" val="21711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7"/>
            <a:ext cx="9280962" cy="654033"/>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DEMO VIDEO OF CODE</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pic>
        <p:nvPicPr>
          <p:cNvPr id="6" name="ANN dl">
            <a:hlinkClick r:id="" action="ppaction://media"/>
            <a:extLst>
              <a:ext uri="{FF2B5EF4-FFF2-40B4-BE49-F238E27FC236}">
                <a16:creationId xmlns:a16="http://schemas.microsoft.com/office/drawing/2014/main" id="{3F1D93D1-3AC4-1E81-5F18-8B81E4E7358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23686" y="1557018"/>
            <a:ext cx="9930114" cy="4354832"/>
          </a:xfrm>
        </p:spPr>
      </p:pic>
    </p:spTree>
    <p:extLst>
      <p:ext uri="{BB962C8B-B14F-4D97-AF65-F5344CB8AC3E}">
        <p14:creationId xmlns:p14="http://schemas.microsoft.com/office/powerpoint/2010/main" val="272067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22411" y="469867"/>
            <a:ext cx="9280962" cy="654033"/>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GITHUB LINKS</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6" name="Rectangle 1">
            <a:extLst>
              <a:ext uri="{FF2B5EF4-FFF2-40B4-BE49-F238E27FC236}">
                <a16:creationId xmlns:a16="http://schemas.microsoft.com/office/drawing/2014/main" id="{3C81AFDD-F5D2-E68C-6A13-D9B839348D37}"/>
              </a:ext>
            </a:extLst>
          </p:cNvPr>
          <p:cNvSpPr>
            <a:spLocks noGrp="1" noChangeArrowheads="1"/>
          </p:cNvSpPr>
          <p:nvPr>
            <p:ph idx="1"/>
          </p:nvPr>
        </p:nvSpPr>
        <p:spPr bwMode="auto">
          <a:xfrm>
            <a:off x="1608856" y="2090172"/>
            <a:ext cx="932589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This </a:t>
            </a:r>
            <a:r>
              <a:rPr kumimoji="0" lang="en-US" altLang="en-US" sz="2800" b="1" i="0" u="none" strike="noStrike" cap="none" normalizeH="0" baseline="0" dirty="0" err="1">
                <a:ln>
                  <a:noFill/>
                </a:ln>
                <a:solidFill>
                  <a:schemeClr val="tx1"/>
                </a:solidFill>
                <a:effectLst/>
                <a:latin typeface="Arial" panose="020B0604020202020204" pitchFamily="34" charset="0"/>
              </a:rPr>
              <a:t>github</a:t>
            </a:r>
            <a:r>
              <a:rPr kumimoji="0" lang="en-US" altLang="en-US" sz="2800" b="1" i="0" u="none" strike="noStrike" cap="none" normalizeH="0" baseline="0" dirty="0">
                <a:ln>
                  <a:noFill/>
                </a:ln>
                <a:solidFill>
                  <a:schemeClr val="tx1"/>
                </a:solidFill>
                <a:effectLst/>
                <a:latin typeface="Arial" panose="020B0604020202020204" pitchFamily="34" charset="0"/>
              </a:rPr>
              <a:t> link has the repository with the ppt and the code which works on image classification using CNN.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sng" strike="noStrike" cap="none" normalizeH="0" baseline="0" dirty="0">
                <a:ln>
                  <a:noFill/>
                </a:ln>
                <a:solidFill>
                  <a:srgbClr val="FF0000"/>
                </a:solidFill>
                <a:effectLst/>
                <a:latin typeface="Arial" panose="020B0604020202020204" pitchFamily="34" charset="0"/>
              </a:rPr>
              <a:t>https://github.com/Deeksha-21/ANN-and-DL/tree/main</a:t>
            </a:r>
          </a:p>
        </p:txBody>
      </p:sp>
    </p:spTree>
    <p:extLst>
      <p:ext uri="{BB962C8B-B14F-4D97-AF65-F5344CB8AC3E}">
        <p14:creationId xmlns:p14="http://schemas.microsoft.com/office/powerpoint/2010/main" val="14981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REFERENCES</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6" name="Rectangle 1">
            <a:extLst>
              <a:ext uri="{FF2B5EF4-FFF2-40B4-BE49-F238E27FC236}">
                <a16:creationId xmlns:a16="http://schemas.microsoft.com/office/drawing/2014/main" id="{3C81AFDD-F5D2-E68C-6A13-D9B839348D37}"/>
              </a:ext>
            </a:extLst>
          </p:cNvPr>
          <p:cNvSpPr>
            <a:spLocks noGrp="1" noChangeArrowheads="1"/>
          </p:cNvSpPr>
          <p:nvPr>
            <p:ph idx="1"/>
          </p:nvPr>
        </p:nvSpPr>
        <p:spPr bwMode="auto">
          <a:xfrm>
            <a:off x="1922411" y="2503784"/>
            <a:ext cx="932589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2800" i="0" u="sng" dirty="0">
                <a:effectLst/>
                <a:latin typeface="source-serif-pro"/>
                <a:hlinkClick r:id="rId3"/>
              </a:rPr>
              <a:t>https://searchenterpriseai.techtarget.com/definition/convolutional-neural-network</a:t>
            </a:r>
            <a:endParaRPr lang="en-IN" sz="2800" i="0" u="sng" dirty="0">
              <a:effectLst/>
              <a:latin typeface="source-serif-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Arial" panose="020B0604020202020204" pitchFamily="34" charset="0"/>
                <a:hlinkClick r:id="rId4"/>
              </a:rPr>
              <a:t>https://towardsdatascience.com/convolutional-neural-networks-explained-9cc5188c4939</a:t>
            </a:r>
            <a:endParaRPr kumimoji="0" lang="en-IN" altLang="en-US" sz="2800" u="sng" strike="noStrike" cap="none" normalizeH="0" baseline="0" dirty="0">
              <a:ln>
                <a:noFill/>
              </a:ln>
              <a:solidFill>
                <a:schemeClr val="tx1"/>
              </a:solidFill>
              <a:latin typeface="source-serif-pr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172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3"/>
          <p:cNvSpPr>
            <a:spLocks noGrp="1"/>
          </p:cNvSpPr>
          <p:nvPr>
            <p:ph type="title"/>
          </p:nvPr>
        </p:nvSpPr>
        <p:spPr>
          <a:xfrm>
            <a:off x="1897707" y="582516"/>
            <a:ext cx="9076281" cy="654032"/>
          </a:xfr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p>
            <a:pPr algn="ctr"/>
            <a:r>
              <a:rPr lang="en-IN" dirty="0">
                <a:solidFill>
                  <a:schemeClr val="tx1"/>
                </a:solidFill>
              </a:rPr>
              <a:t>CONTENTS</a:t>
            </a:r>
          </a:p>
        </p:txBody>
      </p:sp>
      <p:sp>
        <p:nvSpPr>
          <p:cNvPr id="8" name="Content Placeholder 2"/>
          <p:cNvSpPr>
            <a:spLocks noGrp="1"/>
          </p:cNvSpPr>
          <p:nvPr>
            <p:ph idx="1"/>
          </p:nvPr>
        </p:nvSpPr>
        <p:spPr/>
        <p:txBody>
          <a:bodyPr>
            <a:normAutofit/>
          </a:bodyPr>
          <a:lstStyle/>
          <a:p>
            <a:pPr algn="l">
              <a:buFont typeface="+mj-lt"/>
              <a:buAutoNum type="arabicPeriod"/>
            </a:pPr>
            <a:r>
              <a:rPr lang="en-US" sz="2400" b="0" i="0" dirty="0">
                <a:solidFill>
                  <a:srgbClr val="0D0D0D"/>
                </a:solidFill>
                <a:effectLst/>
                <a:latin typeface="Söhne"/>
              </a:rPr>
              <a:t>Introduction and Motivation</a:t>
            </a:r>
          </a:p>
          <a:p>
            <a:pPr algn="l">
              <a:buFont typeface="+mj-lt"/>
              <a:buAutoNum type="arabicPeriod"/>
            </a:pPr>
            <a:r>
              <a:rPr lang="en-US" sz="2400" b="0" i="0" dirty="0">
                <a:solidFill>
                  <a:srgbClr val="0D0D0D"/>
                </a:solidFill>
                <a:effectLst/>
                <a:latin typeface="Söhne"/>
              </a:rPr>
              <a:t>Methodology and Approach</a:t>
            </a:r>
          </a:p>
          <a:p>
            <a:pPr algn="l">
              <a:buFont typeface="+mj-lt"/>
              <a:buAutoNum type="arabicPeriod"/>
            </a:pPr>
            <a:r>
              <a:rPr lang="en-US" sz="2400" b="0" i="0" dirty="0">
                <a:solidFill>
                  <a:srgbClr val="0D0D0D"/>
                </a:solidFill>
                <a:effectLst/>
                <a:latin typeface="Söhne"/>
              </a:rPr>
              <a:t>Results and Analysis</a:t>
            </a:r>
          </a:p>
          <a:p>
            <a:pPr algn="l">
              <a:buFont typeface="+mj-lt"/>
              <a:buAutoNum type="arabicPeriod"/>
            </a:pPr>
            <a:r>
              <a:rPr lang="en-US" sz="2400" b="0" i="0" dirty="0">
                <a:solidFill>
                  <a:srgbClr val="0D0D0D"/>
                </a:solidFill>
                <a:effectLst/>
                <a:latin typeface="Söhne"/>
              </a:rPr>
              <a:t>Conclusion and Future Recommendations</a:t>
            </a:r>
          </a:p>
          <a:p>
            <a:pPr algn="l">
              <a:buFont typeface="+mj-lt"/>
              <a:buAutoNum type="arabicPeriod"/>
            </a:pPr>
            <a:r>
              <a:rPr lang="en-US" sz="2400" dirty="0">
                <a:solidFill>
                  <a:srgbClr val="0D0D0D"/>
                </a:solidFill>
                <a:latin typeface="Söhne"/>
              </a:rPr>
              <a:t>Demo video of code</a:t>
            </a:r>
          </a:p>
          <a:p>
            <a:pPr algn="l">
              <a:buFont typeface="+mj-lt"/>
              <a:buAutoNum type="arabicPeriod"/>
            </a:pPr>
            <a:r>
              <a:rPr lang="en-US" sz="2400" b="0" i="0" dirty="0" err="1">
                <a:solidFill>
                  <a:srgbClr val="0D0D0D"/>
                </a:solidFill>
                <a:effectLst/>
                <a:latin typeface="Söhne"/>
              </a:rPr>
              <a:t>Github</a:t>
            </a:r>
            <a:r>
              <a:rPr lang="en-US" sz="2400" b="0" i="0" dirty="0">
                <a:solidFill>
                  <a:srgbClr val="0D0D0D"/>
                </a:solidFill>
                <a:effectLst/>
                <a:latin typeface="Söhne"/>
              </a:rPr>
              <a:t> link of PPT and Code</a:t>
            </a:r>
          </a:p>
          <a:p>
            <a:pPr algn="l">
              <a:buFont typeface="+mj-lt"/>
              <a:buAutoNum type="arabicPeriod"/>
            </a:pPr>
            <a:r>
              <a:rPr lang="en-US" sz="2400" dirty="0">
                <a:solidFill>
                  <a:srgbClr val="0D0D0D"/>
                </a:solidFill>
                <a:latin typeface="Söhne"/>
              </a:rPr>
              <a:t>References </a:t>
            </a:r>
            <a:endParaRPr lang="en-US" sz="2400" b="0" i="0" dirty="0">
              <a:solidFill>
                <a:srgbClr val="0D0D0D"/>
              </a:solidFill>
              <a:effectLst/>
              <a:latin typeface="Söhne"/>
            </a:endParaRPr>
          </a:p>
        </p:txBody>
      </p:sp>
      <p:sp>
        <p:nvSpPr>
          <p:cNvPr id="1048670" name="Date Placeholder 3"/>
          <p:cNvSpPr>
            <a:spLocks noGrp="1"/>
          </p:cNvSpPr>
          <p:nvPr>
            <p:ph type="dt" sz="half" idx="10"/>
          </p:nvPr>
        </p:nvSpPr>
        <p:spPr/>
        <p:txBody>
          <a:bodyPr/>
          <a:lstStyle/>
          <a:p>
            <a:fld id="{8D126195-51F7-4259-8141-98FCA6C53D7F}" type="datetime1">
              <a:rPr lang="en-IN" smtClean="0"/>
              <a:pPr/>
              <a:t>06-04-2024</a:t>
            </a:fld>
            <a:endParaRPr lang="en-IN" dirty="0"/>
          </a:p>
        </p:txBody>
      </p:sp>
      <p:pic>
        <p:nvPicPr>
          <p:cNvPr id="2" name="Picture 1"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364" y="582516"/>
            <a:ext cx="1551343" cy="6540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INTRODUCTION</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3" name="Rectangle 1">
            <a:extLst>
              <a:ext uri="{FF2B5EF4-FFF2-40B4-BE49-F238E27FC236}">
                <a16:creationId xmlns:a16="http://schemas.microsoft.com/office/drawing/2014/main" id="{0CDCF5E8-5E7C-98FB-A307-4C7D4EF34DDD}"/>
              </a:ext>
            </a:extLst>
          </p:cNvPr>
          <p:cNvSpPr>
            <a:spLocks noGrp="1" noChangeArrowheads="1"/>
          </p:cNvSpPr>
          <p:nvPr>
            <p:ph idx="1"/>
          </p:nvPr>
        </p:nvSpPr>
        <p:spPr bwMode="auto">
          <a:xfrm>
            <a:off x="1922411" y="1549676"/>
            <a:ext cx="928096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Convolutional neural networks, or CNNs or </a:t>
            </a:r>
            <a:r>
              <a:rPr kumimoji="0" lang="en-US" altLang="en-US" sz="2400" b="0" i="0" u="none" strike="noStrike" cap="none" normalizeH="0" baseline="0" dirty="0" err="1">
                <a:ln>
                  <a:noFill/>
                </a:ln>
                <a:solidFill>
                  <a:schemeClr val="tx1"/>
                </a:solidFill>
                <a:effectLst/>
                <a:latin typeface="Arial" panose="020B0604020202020204" pitchFamily="34" charset="0"/>
              </a:rPr>
              <a:t>ConvNets</a:t>
            </a:r>
            <a:r>
              <a:rPr kumimoji="0" lang="en-US" altLang="en-US" sz="2400" b="0" i="0" u="none" strike="noStrike" cap="none" normalizeH="0" baseline="0" dirty="0">
                <a:ln>
                  <a:noFill/>
                </a:ln>
                <a:solidFill>
                  <a:schemeClr val="tx1"/>
                </a:solidFill>
                <a:effectLst/>
                <a:latin typeface="Arial" panose="020B0604020202020204" pitchFamily="34" charset="0"/>
              </a:rPr>
              <a:t>, are a subclass of neural networks that are particularly good at processing data with a topology resembling a grid, like images. A binary representation of visual data is what makes up a digital image. It is made up of a grid-like arrangement of pixels with pixel values to indicate the </a:t>
            </a:r>
            <a:r>
              <a:rPr kumimoji="0" lang="en-US" altLang="en-US" sz="2400" b="0" i="0" u="none" strike="noStrike" cap="none" normalizeH="0" baseline="0" dirty="0" err="1">
                <a:ln>
                  <a:noFill/>
                </a:ln>
                <a:solidFill>
                  <a:schemeClr val="tx1"/>
                </a:solidFill>
                <a:effectLst/>
                <a:latin typeface="Arial" panose="020B0604020202020204" pitchFamily="34" charset="0"/>
              </a:rPr>
              <a:t>colour</a:t>
            </a:r>
            <a:r>
              <a:rPr kumimoji="0" lang="en-US" altLang="en-US" sz="2400" b="0" i="0" u="none" strike="noStrike" cap="none" normalizeH="0" baseline="0" dirty="0">
                <a:ln>
                  <a:noFill/>
                </a:ln>
                <a:solidFill>
                  <a:schemeClr val="tx1"/>
                </a:solidFill>
                <a:effectLst/>
                <a:latin typeface="Arial" panose="020B0604020202020204" pitchFamily="34" charset="0"/>
              </a:rPr>
              <a:t> and brightness of each pixel.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Convolutional neural networks (CNNs) are neural networks that have one or more convolutional layers and are mainly used for image processing, classification, segmentation, and other auto-correlated data.</a:t>
            </a:r>
          </a:p>
        </p:txBody>
      </p:sp>
    </p:spTree>
    <p:extLst>
      <p:ext uri="{BB962C8B-B14F-4D97-AF65-F5344CB8AC3E}">
        <p14:creationId xmlns:p14="http://schemas.microsoft.com/office/powerpoint/2010/main" val="108124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MOTIVATION</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3" name="Rectangle 1">
            <a:extLst>
              <a:ext uri="{FF2B5EF4-FFF2-40B4-BE49-F238E27FC236}">
                <a16:creationId xmlns:a16="http://schemas.microsoft.com/office/drawing/2014/main" id="{0CDCF5E8-5E7C-98FB-A307-4C7D4EF34DDD}"/>
              </a:ext>
            </a:extLst>
          </p:cNvPr>
          <p:cNvSpPr>
            <a:spLocks noGrp="1" noChangeArrowheads="1"/>
          </p:cNvSpPr>
          <p:nvPr>
            <p:ph idx="1"/>
          </p:nvPr>
        </p:nvSpPr>
        <p:spPr bwMode="auto">
          <a:xfrm>
            <a:off x="2543354" y="2160620"/>
            <a:ext cx="82674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1. Convolution leverages three important ideas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improve ML systems: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1. Sparse interactions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2. Parameter sharing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3. Equivariant representations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2. Convolution also allows for working with inputs of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variable size</a:t>
            </a:r>
          </a:p>
        </p:txBody>
      </p:sp>
    </p:spTree>
    <p:extLst>
      <p:ext uri="{BB962C8B-B14F-4D97-AF65-F5344CB8AC3E}">
        <p14:creationId xmlns:p14="http://schemas.microsoft.com/office/powerpoint/2010/main" val="109422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METHODOLOGY AND APPROACH</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3" name="Rectangle 1">
            <a:extLst>
              <a:ext uri="{FF2B5EF4-FFF2-40B4-BE49-F238E27FC236}">
                <a16:creationId xmlns:a16="http://schemas.microsoft.com/office/drawing/2014/main" id="{0CDCF5E8-5E7C-98FB-A307-4C7D4EF34DDD}"/>
              </a:ext>
            </a:extLst>
          </p:cNvPr>
          <p:cNvSpPr>
            <a:spLocks noGrp="1" noChangeArrowheads="1"/>
          </p:cNvSpPr>
          <p:nvPr>
            <p:ph idx="1"/>
          </p:nvPr>
        </p:nvSpPr>
        <p:spPr bwMode="auto">
          <a:xfrm>
            <a:off x="1967346" y="1393625"/>
            <a:ext cx="792060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Convolutional Neural Network Architecture</a:t>
            </a:r>
            <a:endParaRPr kumimoji="0" lang="en-US" altLang="en-US" sz="3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 CNN typically has three layers: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 convolutional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 pooling layer,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 fully connected layer.</a:t>
            </a:r>
          </a:p>
        </p:txBody>
      </p:sp>
      <p:pic>
        <p:nvPicPr>
          <p:cNvPr id="7" name="Picture 6">
            <a:extLst>
              <a:ext uri="{FF2B5EF4-FFF2-40B4-BE49-F238E27FC236}">
                <a16:creationId xmlns:a16="http://schemas.microsoft.com/office/drawing/2014/main" id="{524D70E2-D59A-7A95-13FC-7C8EA3CE3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60" y="3024841"/>
            <a:ext cx="7572325" cy="3374197"/>
          </a:xfrm>
          <a:prstGeom prst="rect">
            <a:avLst/>
          </a:prstGeom>
        </p:spPr>
      </p:pic>
    </p:spTree>
    <p:extLst>
      <p:ext uri="{BB962C8B-B14F-4D97-AF65-F5344CB8AC3E}">
        <p14:creationId xmlns:p14="http://schemas.microsoft.com/office/powerpoint/2010/main" val="63306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METHODOLOGY AND APPROACH</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3" name="Rectangle 1">
            <a:extLst>
              <a:ext uri="{FF2B5EF4-FFF2-40B4-BE49-F238E27FC236}">
                <a16:creationId xmlns:a16="http://schemas.microsoft.com/office/drawing/2014/main" id="{0CDCF5E8-5E7C-98FB-A307-4C7D4EF34DDD}"/>
              </a:ext>
            </a:extLst>
          </p:cNvPr>
          <p:cNvSpPr>
            <a:spLocks noGrp="1" noChangeArrowheads="1"/>
          </p:cNvSpPr>
          <p:nvPr>
            <p:ph idx="1"/>
          </p:nvPr>
        </p:nvSpPr>
        <p:spPr bwMode="auto">
          <a:xfrm>
            <a:off x="2142332" y="1521231"/>
            <a:ext cx="864571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Layer of Convolution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fundamental component of the CNN is the convolution layer. It bears the majority of the computational load on the network.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This layer does a dot product between two matrices: the restricted area of the receptive field is one matrix, and the other matrix is the set of learnable parameters, also referred to as a kernel. Compared to an image, the kernel is more in-depth but smaller in space. This indicates that the depth fills up all three channels while the kernel height and width are spatially tiny if the image consists of three (RGB) channels.</a:t>
            </a:r>
          </a:p>
        </p:txBody>
      </p:sp>
    </p:spTree>
    <p:extLst>
      <p:ext uri="{BB962C8B-B14F-4D97-AF65-F5344CB8AC3E}">
        <p14:creationId xmlns:p14="http://schemas.microsoft.com/office/powerpoint/2010/main" val="3004057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METHODOLOGY AND APPROACH</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pic>
        <p:nvPicPr>
          <p:cNvPr id="5" name="Content Placeholder 4">
            <a:extLst>
              <a:ext uri="{FF2B5EF4-FFF2-40B4-BE49-F238E27FC236}">
                <a16:creationId xmlns:a16="http://schemas.microsoft.com/office/drawing/2014/main" id="{2EDAC4B6-52C2-09DE-B012-F8919417A6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3316742" y="1346445"/>
            <a:ext cx="5558515" cy="515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494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METHODOLOGY AND APPROACH</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6" name="Rectangle 2">
            <a:extLst>
              <a:ext uri="{FF2B5EF4-FFF2-40B4-BE49-F238E27FC236}">
                <a16:creationId xmlns:a16="http://schemas.microsoft.com/office/drawing/2014/main" id="{7A95DCD2-5AFD-3AE9-EC0C-747763FC927E}"/>
              </a:ext>
            </a:extLst>
          </p:cNvPr>
          <p:cNvSpPr>
            <a:spLocks noGrp="1" noChangeArrowheads="1"/>
          </p:cNvSpPr>
          <p:nvPr>
            <p:ph idx="1"/>
          </p:nvPr>
        </p:nvSpPr>
        <p:spPr bwMode="auto">
          <a:xfrm>
            <a:off x="2065357" y="2274838"/>
            <a:ext cx="908494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tx1"/>
                </a:solidFill>
                <a:latin typeface="Arial" panose="020B0604020202020204" pitchFamily="34" charset="0"/>
              </a:rPr>
              <a:t>As seen t</a:t>
            </a:r>
            <a:r>
              <a:rPr kumimoji="0" lang="en-US" altLang="en-US" sz="2400" b="0" i="0" u="none" strike="noStrike" cap="none" normalizeH="0" baseline="0" dirty="0">
                <a:ln>
                  <a:noFill/>
                </a:ln>
                <a:solidFill>
                  <a:schemeClr val="tx1"/>
                </a:solidFill>
                <a:effectLst/>
                <a:latin typeface="Arial" panose="020B0604020202020204" pitchFamily="34" charset="0"/>
              </a:rPr>
              <a:t>he kernel creates the image representation of that receptive region by sliding across the image's height and width during the forward pass. This results in the creation of an activation map, a two-dimensional representation of the image that shows the kernel's response at each spatial location in the image. A stride is the name given to the kernel's sliding size.</a:t>
            </a:r>
          </a:p>
        </p:txBody>
      </p:sp>
    </p:spTree>
    <p:extLst>
      <p:ext uri="{BB962C8B-B14F-4D97-AF65-F5344CB8AC3E}">
        <p14:creationId xmlns:p14="http://schemas.microsoft.com/office/powerpoint/2010/main" val="471700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METHODOLOGY AND APPROACH</a:t>
            </a:r>
          </a:p>
        </p:txBody>
      </p:sp>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4" name="Rectangle 1">
            <a:extLst>
              <a:ext uri="{FF2B5EF4-FFF2-40B4-BE49-F238E27FC236}">
                <a16:creationId xmlns:a16="http://schemas.microsoft.com/office/drawing/2014/main" id="{1B6AE5B4-C66A-680F-2715-EBF5AA2BB362}"/>
              </a:ext>
            </a:extLst>
          </p:cNvPr>
          <p:cNvSpPr>
            <a:spLocks noGrp="1" noChangeArrowheads="1"/>
          </p:cNvSpPr>
          <p:nvPr>
            <p:ph idx="1"/>
          </p:nvPr>
        </p:nvSpPr>
        <p:spPr bwMode="auto">
          <a:xfrm>
            <a:off x="1094693" y="1665953"/>
            <a:ext cx="1056420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Layer of Pooling </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By calculating a summary statistic from the outputs in the vicinity, the pooling layer substitutes the network's output at specific points. This aids in shrinking the representation's spatial size, which lowers the quantity of computation and weights needed. Each slice of the representation is processed independently for the pooling operation. </a:t>
            </a: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There are several pooling functions such as the average of the rectangular neighborhood, L2 norm of the rectangular neighborhood, and a weighted average based on the distance from the central pixel. However, the most popular process is max pooling, which reports the maximum output from the neighborhood.</a:t>
            </a:r>
          </a:p>
        </p:txBody>
      </p:sp>
    </p:spTree>
    <p:extLst>
      <p:ext uri="{BB962C8B-B14F-4D97-AF65-F5344CB8AC3E}">
        <p14:creationId xmlns:p14="http://schemas.microsoft.com/office/powerpoint/2010/main" val="58824995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551</TotalTime>
  <Words>1149</Words>
  <Application>Microsoft Office PowerPoint</Application>
  <PresentationFormat>Widescreen</PresentationFormat>
  <Paragraphs>108</Paragraphs>
  <Slides>19</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Century Gothic</vt:lpstr>
      <vt:lpstr>Nunito</vt:lpstr>
      <vt:lpstr>Söhne</vt:lpstr>
      <vt:lpstr>source-serif-pro</vt:lpstr>
      <vt:lpstr>Times New Roman</vt:lpstr>
      <vt:lpstr>Wingdings 3</vt:lpstr>
      <vt:lpstr>Wisp</vt:lpstr>
      <vt:lpstr>PowerPoint Presentation</vt:lpstr>
      <vt:lpstr>CONTENTS</vt:lpstr>
      <vt:lpstr>INTRODUCTION</vt:lpstr>
      <vt:lpstr>MOTIVATION</vt:lpstr>
      <vt:lpstr>METHODOLOGY AND APPROACH</vt:lpstr>
      <vt:lpstr>METHODOLOGY AND APPROACH</vt:lpstr>
      <vt:lpstr>METHODOLOGY AND APPROACH</vt:lpstr>
      <vt:lpstr>METHODOLOGY AND APPROACH</vt:lpstr>
      <vt:lpstr>METHODOLOGY AND APPROACH</vt:lpstr>
      <vt:lpstr>METHODOLOGY AND APPROACH</vt:lpstr>
      <vt:lpstr>METHODOLOGY AND APPROACH</vt:lpstr>
      <vt:lpstr>METHODOLOGY AND APPROACH</vt:lpstr>
      <vt:lpstr>RESULT AND ANALYSIS</vt:lpstr>
      <vt:lpstr>RESULT AND ANALYSIS</vt:lpstr>
      <vt:lpstr>CONCLUSION AND FUTURE RECOMMENDATION</vt:lpstr>
      <vt:lpstr>DEMO VIDEO OF CODE</vt:lpstr>
      <vt:lpstr>DEMO VIDEO OF CODE</vt:lpstr>
      <vt:lpstr>GITHUB LINKS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Ujwal M</dc:creator>
  <cp:lastModifiedBy>R Deeksha .</cp:lastModifiedBy>
  <cp:revision>32</cp:revision>
  <dcterms:created xsi:type="dcterms:W3CDTF">2020-11-02T14:13:19Z</dcterms:created>
  <dcterms:modified xsi:type="dcterms:W3CDTF">2024-04-06T17:35:07Z</dcterms:modified>
</cp:coreProperties>
</file>